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840" r:id="rId2"/>
    <p:sldMasterId id="2147483852" r:id="rId3"/>
  </p:sldMasterIdLst>
  <p:notesMasterIdLst>
    <p:notesMasterId r:id="rId20"/>
  </p:notesMasterIdLst>
  <p:handoutMasterIdLst>
    <p:handoutMasterId r:id="rId21"/>
  </p:handoutMasterIdLst>
  <p:sldIdLst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1308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6359D-1279-4BD1-9F35-3DBEDDBD504E}" type="datetimeFigureOut">
              <a:rPr lang="ru-RU" smtClean="0"/>
              <a:t>05.12.2015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7D66B3-9A53-4967-98FF-99DA59F46C2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82367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A1645-B95C-4191-A60A-6FBD64967F89}" type="datetimeFigureOut">
              <a:rPr lang="ru-RU" smtClean="0"/>
              <a:t>05.12.2015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9A4FA-EC4B-489F-B8C2-E2650B1498B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2678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24893-DBDA-4BFA-9CE1-4BFE7CD0F8CF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24893-DBDA-4BFA-9CE1-4BFE7CD0F8CF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4775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42425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84E2-2D7A-43CF-AC90-352A289A783A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1265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43051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809600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27525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88259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0682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74940-A916-4C8B-9648-02A2D3898F9E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73536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9605505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5017311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5015810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2806005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5584203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60767187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16485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9884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84E2-2D7A-43CF-AC90-352A289A783A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8800"/>
            <a:ext cx="5181600" cy="435133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41248" y="1681851"/>
            <a:ext cx="5156200" cy="731520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41248" y="2507550"/>
            <a:ext cx="5156200" cy="372825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215064" y="1681851"/>
            <a:ext cx="5157787" cy="73152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15064" y="2507550"/>
            <a:ext cx="5157787" cy="372825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1600" y="990600"/>
            <a:ext cx="6039484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041136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74940-A916-4C8B-9648-02A2D3898F9E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86B75A-687E-405C-8A0B-8D00578BA2C3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586B75A-687E-405C-8A0B-8D00578BA2C3}" type="datetime1">
              <a:rPr lang="ru-RU" smtClean="0"/>
              <a:t>05.12.2015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FAB73BC-B049-4115-A692-8D63A059BFB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47695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Borland </a:t>
            </a:r>
            <a:r>
              <a:rPr lang="en-US" dirty="0" err="1" smtClean="0"/>
              <a:t>CaliberRM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9257858" y="4763193"/>
            <a:ext cx="224516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Группа: РИМ-240404</a:t>
            </a:r>
          </a:p>
          <a:p>
            <a:r>
              <a:rPr lang="ru-RU" dirty="0" smtClean="0"/>
              <a:t>Студенты:</a:t>
            </a:r>
            <a:br>
              <a:rPr lang="ru-RU" dirty="0" smtClean="0"/>
            </a:br>
            <a:r>
              <a:rPr lang="ru-RU" dirty="0" smtClean="0"/>
              <a:t>Алейников Павел</a:t>
            </a:r>
          </a:p>
          <a:p>
            <a:r>
              <a:rPr lang="ru-RU" dirty="0"/>
              <a:t>Файрушин Геннадий</a:t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674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75" y="681037"/>
            <a:ext cx="893445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31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75" y="681037"/>
            <a:ext cx="893445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27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75" y="681037"/>
            <a:ext cx="893445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84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75" y="681037"/>
            <a:ext cx="893445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69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337" y="685800"/>
            <a:ext cx="8204785" cy="432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945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1" y="685800"/>
            <a:ext cx="9260713" cy="487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47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1" y="685800"/>
            <a:ext cx="9453311" cy="497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18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Borland Caliber - At a Glan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867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062" y="253690"/>
            <a:ext cx="9166962" cy="631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739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5875" y="1266305"/>
            <a:ext cx="1001871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Управление требованиями</a:t>
            </a:r>
            <a:r>
              <a:rPr lang="ru-RU" dirty="0"/>
              <a:t> — процесс, включающий идентификацию, выявление, документацию, анализ, отслеживание, </a:t>
            </a:r>
            <a:r>
              <a:rPr lang="ru-RU" dirty="0" err="1"/>
              <a:t>приоретизацию</a:t>
            </a:r>
            <a:r>
              <a:rPr lang="ru-RU" dirty="0"/>
              <a:t> требований, достижение соглашений по требованиям и затем управление изменениями и уведомление заинтересованных лиц. </a:t>
            </a:r>
            <a:endParaRPr lang="en-US" dirty="0" smtClean="0"/>
          </a:p>
          <a:p>
            <a:r>
              <a:rPr lang="ru-RU" b="1" dirty="0" smtClean="0"/>
              <a:t>Требование</a:t>
            </a:r>
            <a:r>
              <a:rPr lang="en-US" b="1" dirty="0" smtClean="0"/>
              <a:t>:</a:t>
            </a:r>
            <a:endParaRPr lang="ru-RU" b="1" dirty="0" smtClean="0"/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Условия </a:t>
            </a:r>
            <a:r>
              <a:rPr lang="ru-RU" dirty="0"/>
              <a:t>или возможности, необходимые пользователю для решения проблем или достижения целей;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Условия или возможности, которыми должна обладать система или системные компоненты, чтобы выполнить контракт или удовлетворять стандартам, спецификациям или другим формальным документам;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Документированное представление условий или возможностей для пунктов 1 и 2.</a:t>
            </a:r>
          </a:p>
          <a:p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992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43942" y="1163782"/>
            <a:ext cx="906918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Функциональные</a:t>
            </a:r>
            <a:r>
              <a:rPr lang="ru-RU" dirty="0" smtClean="0"/>
              <a:t> требования </a:t>
            </a:r>
            <a:r>
              <a:rPr lang="ru-RU" dirty="0"/>
              <a:t>описывают, что именно должно делать разрабатываемое </a:t>
            </a:r>
            <a:r>
              <a:rPr lang="ru-RU" dirty="0" smtClean="0"/>
              <a:t>ПО и </a:t>
            </a:r>
            <a:r>
              <a:rPr lang="ru-RU" dirty="0"/>
              <a:t>делятся на три основных группы:</a:t>
            </a:r>
          </a:p>
          <a:p>
            <a:r>
              <a:rPr lang="ru-RU" dirty="0"/>
              <a:t>•Бизнес требования</a:t>
            </a:r>
          </a:p>
          <a:p>
            <a:r>
              <a:rPr lang="ru-RU" dirty="0"/>
              <a:t>•Пользовательские требования</a:t>
            </a:r>
          </a:p>
          <a:p>
            <a:r>
              <a:rPr lang="ru-RU" dirty="0"/>
              <a:t>•</a:t>
            </a:r>
            <a:r>
              <a:rPr lang="ru-RU" i="1" dirty="0"/>
              <a:t>Функциональные</a:t>
            </a:r>
            <a:r>
              <a:rPr lang="ru-RU" dirty="0"/>
              <a:t> </a:t>
            </a:r>
            <a:r>
              <a:rPr lang="ru-RU" dirty="0" smtClean="0"/>
              <a:t>требования (это уровень очень детального описания, скорее для программистов)</a:t>
            </a:r>
          </a:p>
          <a:p>
            <a:endParaRPr lang="ru-RU" dirty="0" smtClean="0"/>
          </a:p>
          <a:p>
            <a:r>
              <a:rPr lang="ru-RU" b="1" dirty="0" smtClean="0"/>
              <a:t>Нефункциональные</a:t>
            </a:r>
            <a:r>
              <a:rPr lang="ru-RU" dirty="0" smtClean="0"/>
              <a:t> требования:</a:t>
            </a:r>
            <a:endParaRPr lang="ru-RU" dirty="0"/>
          </a:p>
          <a:p>
            <a:r>
              <a:rPr lang="ru-RU" dirty="0"/>
              <a:t>1.Бизнес правила. Набор принятых приемов организации бизнес процессов, которые должны быть учтены при разработке ПО</a:t>
            </a:r>
          </a:p>
          <a:p>
            <a:r>
              <a:rPr lang="ru-RU" dirty="0"/>
              <a:t>2.Quality </a:t>
            </a:r>
            <a:r>
              <a:rPr lang="ru-RU" dirty="0" err="1"/>
              <a:t>Attributes</a:t>
            </a:r>
            <a:r>
              <a:rPr lang="ru-RU" dirty="0"/>
              <a:t> – атрибуты качества. Чаще всего это характеристики надежности отказоустойчивости системы.</a:t>
            </a:r>
          </a:p>
          <a:p>
            <a:r>
              <a:rPr lang="ru-RU" dirty="0"/>
              <a:t>3.Внешние интерфейсы. Набор программных интерфейсов, которые необходимо реализовать для интеграции в существующую в организации среду программных средств.</a:t>
            </a:r>
          </a:p>
          <a:p>
            <a:r>
              <a:rPr lang="ru-RU" dirty="0"/>
              <a:t>4.Ограничения. Законодательные и другие ограничения накладываемые на создаваемое ПО.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4404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387" y="681037"/>
            <a:ext cx="7515225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8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387" y="681037"/>
            <a:ext cx="7515225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565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75" y="681037"/>
            <a:ext cx="893445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74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75" y="681037"/>
            <a:ext cx="893445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584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ocess 06 16x9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Trebuchet">
      <a:majorFont>
        <a:latin typeface="Trebuche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osted Glass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Параллакс">
  <a:themeElements>
    <a:clrScheme name="Параллакс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Параллакс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Параллакс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3.xml><?xml version="1.0" encoding="utf-8"?>
<a:theme xmlns:a="http://schemas.openxmlformats.org/drawingml/2006/main" name="Office Theme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Trebuchet">
      <a:majorFont>
        <a:latin typeface="Trebuche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osted Glass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Trebuchet">
      <a:majorFont>
        <a:latin typeface="Trebuche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osted Glass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16DB0B0-9E89-4ED9-9ACC-968D0BD42EF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Слайд SmartArt вертикальный список рисунков (разные цвета на белом фоне), широкоэкранный</Template>
  <TotalTime>0</TotalTime>
  <Words>111</Words>
  <Application>Microsoft Office PowerPoint</Application>
  <PresentationFormat>Широкоэкранный</PresentationFormat>
  <Paragraphs>20</Paragraphs>
  <Slides>16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Corbel</vt:lpstr>
      <vt:lpstr>Trebuchet</vt:lpstr>
      <vt:lpstr>Process 06 16x9</vt:lpstr>
      <vt:lpstr>Параллакс</vt:lpstr>
      <vt:lpstr>Borland CaliberRM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2015-12-04T21:05:40Z</dcterms:created>
  <dcterms:modified xsi:type="dcterms:W3CDTF">2015-12-04T22:20:24Z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TC028888949991</vt:lpwstr>
  </property>
</Properties>
</file>

<file path=docProps/thumbnail.jpeg>
</file>